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2" r:id="rId2"/>
    <p:sldId id="257" r:id="rId3"/>
    <p:sldId id="265" r:id="rId4"/>
    <p:sldId id="264" r:id="rId5"/>
    <p:sldId id="266" r:id="rId6"/>
    <p:sldId id="268" r:id="rId7"/>
    <p:sldId id="263" r:id="rId8"/>
    <p:sldId id="262" r:id="rId9"/>
    <p:sldId id="269" r:id="rId10"/>
    <p:sldId id="271" r:id="rId11"/>
    <p:sldId id="276" r:id="rId12"/>
    <p:sldId id="273" r:id="rId13"/>
    <p:sldId id="279" r:id="rId14"/>
    <p:sldId id="278" r:id="rId15"/>
    <p:sldId id="280" r:id="rId16"/>
    <p:sldId id="281" r:id="rId17"/>
    <p:sldId id="282" r:id="rId18"/>
    <p:sldId id="283" r:id="rId19"/>
    <p:sldId id="284" r:id="rId20"/>
    <p:sldId id="274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69468-399E-47FC-B88C-9F5C9DB17065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10799-B7A0-4E4A-97F3-3BE37006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2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533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10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674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11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266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12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863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13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372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14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438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15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44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16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510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17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568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18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304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19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4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833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20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29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29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4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053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5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68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6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021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7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65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8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013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9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90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6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9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77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59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176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CB2BADA1-5A4A-4C0C-9A17-5CE579430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9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0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6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3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3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0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7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91BAC-BD3A-4311-BAD8-D4A0F9AB2E24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Meeting 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2016/08/25 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–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Telang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analysis – Executive summary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205607"/>
            <a:ext cx="112174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ym typeface="Wingdings" panose="05000000000000000000" pitchFamily="2" charset="2"/>
              </a:rPr>
              <a:t>Telang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>
                <a:sym typeface="Wingdings" panose="05000000000000000000" pitchFamily="2" charset="2"/>
              </a:rPr>
              <a:t>method mostly allows </a:t>
            </a:r>
            <a:r>
              <a:rPr lang="en-US" sz="2000" b="1" dirty="0" smtClean="0">
                <a:sym typeface="Wingdings" panose="05000000000000000000" pitchFamily="2" charset="2"/>
              </a:rPr>
              <a:t>to detect high counts prominent regular patterns of the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ym typeface="Wingdings" panose="05000000000000000000" pitchFamily="2" charset="2"/>
              </a:rPr>
              <a:t>DoW</a:t>
            </a:r>
            <a:r>
              <a:rPr lang="en-US" sz="2000" dirty="0" smtClean="0">
                <a:sym typeface="Wingdings" panose="05000000000000000000" pitchFamily="2" charset="2"/>
              </a:rPr>
              <a:t> / Nightlife / busy districts  good tool to understand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Due to non-use of a baseline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b="1" dirty="0">
                <a:sym typeface="Wingdings" panose="05000000000000000000" pitchFamily="2" charset="2"/>
              </a:rPr>
              <a:t>Different </a:t>
            </a:r>
            <a:r>
              <a:rPr lang="en-US" sz="2000" b="1" dirty="0" err="1">
                <a:sym typeface="Wingdings" panose="05000000000000000000" pitchFamily="2" charset="2"/>
              </a:rPr>
              <a:t>gini</a:t>
            </a:r>
            <a:r>
              <a:rPr lang="en-US" sz="2000" b="1" dirty="0">
                <a:sym typeface="Wingdings" panose="05000000000000000000" pitchFamily="2" charset="2"/>
              </a:rPr>
              <a:t> thresholds allows to detect either broad tendencies or localized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Usually short time span</a:t>
            </a:r>
          </a:p>
          <a:p>
            <a:endParaRPr lang="en-US" sz="2000" b="1" dirty="0" smtClean="0">
              <a:sym typeface="Wingdings" panose="05000000000000000000" pitchFamily="2" charset="2"/>
            </a:endParaRPr>
          </a:p>
          <a:p>
            <a:endParaRPr lang="en-US" sz="2000" b="1" dirty="0" smtClean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Method favors big anomalies</a:t>
            </a:r>
          </a:p>
          <a:p>
            <a:endParaRPr lang="en-US" sz="2000" b="1" dirty="0" smtClean="0">
              <a:sym typeface="Wingdings" panose="05000000000000000000" pitchFamily="2" charset="2"/>
            </a:endParaRPr>
          </a:p>
          <a:p>
            <a:endParaRPr lang="en-US" sz="2000" b="1" dirty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The use of clustering allows to detect irregular anomalies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Along roads / busy region with a hole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en-US" sz="2000" b="1" dirty="0">
                <a:sym typeface="Wingdings" panose="05000000000000000000" pitchFamily="2" charset="2"/>
              </a:rPr>
              <a:t>Results are mostly stable for different grid </a:t>
            </a:r>
            <a:r>
              <a:rPr lang="en-US" sz="2000" b="1" dirty="0" smtClean="0">
                <a:sym typeface="Wingdings" panose="05000000000000000000" pitchFamily="2" charset="2"/>
              </a:rPr>
              <a:t>resolutions</a:t>
            </a:r>
            <a:endParaRPr lang="en-US" sz="20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1646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4.1. Overview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296240"/>
            <a:ext cx="52909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Neighborhood  2 S/T cells </a:t>
            </a:r>
            <a:r>
              <a:rPr lang="en-US" sz="1600" b="1" dirty="0" smtClean="0">
                <a:sym typeface="Wingdings" panose="05000000000000000000" pitchFamily="2" charset="2"/>
              </a:rPr>
              <a:t>fixed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ym typeface="Wingdings" panose="05000000000000000000" pitchFamily="2" charset="2"/>
              </a:rPr>
              <a:t>Gini</a:t>
            </a:r>
            <a:r>
              <a:rPr lang="en-US" sz="1600" dirty="0" smtClean="0">
                <a:sym typeface="Wingdings" panose="05000000000000000000" pitchFamily="2" charset="2"/>
              </a:rPr>
              <a:t>: 0,01 – 0,03 – 0,1 – 0,3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ym typeface="Wingdings" panose="05000000000000000000" pitchFamily="2" charset="2"/>
              </a:rPr>
              <a:t>Telang</a:t>
            </a:r>
            <a:r>
              <a:rPr lang="en-US" sz="1600" dirty="0" smtClean="0">
                <a:sym typeface="Wingdings" panose="05000000000000000000" pitchFamily="2" charset="2"/>
              </a:rPr>
              <a:t>: 0,01, but more homogeneous values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Resolutions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500 – 360 – 250 – 190 – 140 – 100 – 70 – 50m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Clusters outputted: Top 40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29" y="0"/>
            <a:ext cx="6245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28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8641"/>
            <a:ext cx="12192000" cy="983634"/>
            <a:chOff x="0" y="-6"/>
            <a:chExt cx="6348" cy="683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6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4.2. Results are mostly stable with grid resolution</a:t>
              </a:r>
            </a:p>
            <a:p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i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.) Same cover of the city over </a:t>
              </a:r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 &amp; ii.) Recurrent events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815" y="1140004"/>
            <a:ext cx="2853257" cy="4963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8454" y="1038404"/>
            <a:ext cx="2868931" cy="49045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8200" y="1038404"/>
            <a:ext cx="2793375" cy="5167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1143" y="983634"/>
            <a:ext cx="3181739" cy="48652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59876" y="6445126"/>
            <a:ext cx="35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All anomalies juxtaposed, 360m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>
            <a:off x="1464693" y="2510971"/>
            <a:ext cx="828564" cy="90530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1703" y="4247855"/>
            <a:ext cx="828564" cy="90530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1592" y="3825955"/>
            <a:ext cx="748786" cy="75256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61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8641"/>
            <a:ext cx="12192000" cy="983634"/>
            <a:chOff x="0" y="-6"/>
            <a:chExt cx="6348" cy="683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6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4.2. Results are mostly stable with grid resolution</a:t>
              </a:r>
            </a:p>
            <a:p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i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.) Same cover of the city over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&amp; ii.) Recurrent events</a:t>
              </a: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59876" y="6282028"/>
            <a:ext cx="35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All anomalies juxtaposed, 140m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6464" y="5825612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0,01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72227" y="5825612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0,03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90141" y="5825612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08055" y="5825612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9" y="1272174"/>
            <a:ext cx="2616231" cy="45462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9" y="1372795"/>
            <a:ext cx="2695288" cy="44970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10" y="1318421"/>
            <a:ext cx="2743514" cy="44201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51" y="1529355"/>
            <a:ext cx="3261690" cy="429625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22422" y="2659561"/>
            <a:ext cx="828564" cy="90530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26464" y="3713455"/>
            <a:ext cx="544286" cy="73714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54321" y="4765933"/>
            <a:ext cx="544286" cy="73714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36703" y="1372795"/>
            <a:ext cx="544286" cy="73714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961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8641"/>
            <a:ext cx="12192000" cy="983634"/>
            <a:chOff x="0" y="-6"/>
            <a:chExt cx="6348" cy="683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6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4.2. Results are mostly stable with grid resolution</a:t>
              </a:r>
            </a:p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Small trouble to grid stability: 190m grid</a:t>
              </a: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214" y="1031385"/>
            <a:ext cx="2549073" cy="4280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0" y="1031384"/>
            <a:ext cx="2293375" cy="4361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880" y="1031385"/>
            <a:ext cx="2645267" cy="4364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6284" y="1031384"/>
            <a:ext cx="2777283" cy="4382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991748"/>
            <a:ext cx="239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All anomalies juxtaposed, 190m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6464" y="5419216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0,01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72227" y="5419216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0,03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90141" y="5419216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08055" y="5419216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338" y="5991748"/>
            <a:ext cx="6543606" cy="8055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Village / Lower Manhattan appears only for 0,03</a:t>
            </a:r>
          </a:p>
          <a:p>
            <a:pPr algn="ctr"/>
            <a:r>
              <a:rPr lang="en-US" b="1" dirty="0" smtClean="0"/>
              <a:t>Exception among all grid resolutions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1122422" y="2659561"/>
            <a:ext cx="828564" cy="90530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632916" y="4778186"/>
            <a:ext cx="544286" cy="73714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54321" y="4765933"/>
            <a:ext cx="544286" cy="73714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094867" y="1654615"/>
            <a:ext cx="544286" cy="73714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55045" y="2466889"/>
            <a:ext cx="828564" cy="90530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32394" y="3365951"/>
            <a:ext cx="544286" cy="73714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846929" y="4126639"/>
            <a:ext cx="544286" cy="73714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40426" y="4928807"/>
            <a:ext cx="544286" cy="73714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83634"/>
            <a:chOff x="0" y="0"/>
            <a:chExt cx="6348" cy="683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  <a:r>
                <a:rPr lang="en-US" sz="2359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,3,</a:t>
              </a:r>
              <a:endParaRPr lang="en-US" sz="2359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5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4.3. Varying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allows exploration of a range of events</a:t>
              </a:r>
            </a:p>
            <a:p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Big </a:t>
              </a:r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 / Low resolution 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  <a:sym typeface="Wingdings" panose="05000000000000000000" pitchFamily="2" charset="2"/>
                </a:rPr>
                <a:t>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global 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tendencies</a:t>
              </a: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771" y="1195855"/>
            <a:ext cx="3298337" cy="44438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06912" y="5793026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r=360m / g =0,3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46008" y="6211669"/>
            <a:ext cx="219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#1, 6-11h week day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ym typeface="Wingdings" panose="05000000000000000000" pitchFamily="2" charset="2"/>
              </a:rPr>
              <a:t>Morning activity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5" y="1028091"/>
            <a:ext cx="3006268" cy="4088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659" y="5125259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r=360m / g =0,3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323" y="5381938"/>
            <a:ext cx="384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#6, 14-19h week day 19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ym typeface="Wingdings" panose="05000000000000000000" pitchFamily="2" charset="2"/>
              </a:rPr>
              <a:t>Back home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3032" y="990835"/>
            <a:ext cx="3995139" cy="48130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95121" y="5896410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r=360m / g =0,3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67680" y="6204504"/>
            <a:ext cx="2785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#7, 9-22h week day </a:t>
            </a:r>
          </a:p>
          <a:p>
            <a:r>
              <a:rPr lang="en-US" b="1" dirty="0" smtClean="0">
                <a:sym typeface="Wingdings" panose="05000000000000000000" pitchFamily="2" charset="2"/>
              </a:rPr>
              <a:t> EV/LES Nightlife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57323" y="5803927"/>
            <a:ext cx="4616022" cy="8726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Mainly temporal analysis </a:t>
            </a:r>
            <a:r>
              <a:rPr lang="en-US" b="1" dirty="0" smtClean="0">
                <a:sym typeface="Wingdings" panose="05000000000000000000" pitchFamily="2" charset="2"/>
              </a:rPr>
              <a:t>since most neighbors are merely temporal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63336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83634"/>
            <a:chOff x="0" y="0"/>
            <a:chExt cx="6348" cy="683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  <a:r>
                <a:rPr lang="en-US" sz="2359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,3,</a:t>
              </a:r>
              <a:endParaRPr lang="en-US" sz="2359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5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4.3. Varying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allows exploration of a range of events</a:t>
              </a:r>
            </a:p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Small </a:t>
              </a:r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  <a:sym typeface="Wingdings" panose="05000000000000000000" pitchFamily="2" charset="2"/>
                </a:rPr>
                <a:t>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localized pattern</a:t>
              </a: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766839" y="5051703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r=140m / g =0,01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20162" y="5282430"/>
            <a:ext cx="397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#24, 3h week day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ym typeface="Wingdings" panose="05000000000000000000" pitchFamily="2" charset="2"/>
              </a:rPr>
              <a:t>Penn </a:t>
            </a:r>
            <a:r>
              <a:rPr lang="en-US" b="1" dirty="0" err="1" smtClean="0">
                <a:sym typeface="Wingdings" panose="05000000000000000000" pitchFamily="2" charset="2"/>
              </a:rPr>
              <a:t>st</a:t>
            </a:r>
            <a:r>
              <a:rPr lang="en-US" b="1" dirty="0" smtClean="0">
                <a:sym typeface="Wingdings" panose="05000000000000000000" pitchFamily="2" charset="2"/>
              </a:rPr>
              <a:t> night train arrivals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5538" y="5650005"/>
            <a:ext cx="206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r=140m / g =0,01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-54452" y="6063794"/>
            <a:ext cx="304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#10, 18h week day 5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ym typeface="Wingdings" panose="05000000000000000000" pitchFamily="2" charset="2"/>
              </a:rPr>
              <a:t>High </a:t>
            </a:r>
            <a:r>
              <a:rPr lang="en-US" b="1" dirty="0" err="1" smtClean="0">
                <a:sym typeface="Wingdings" panose="05000000000000000000" pitchFamily="2" charset="2"/>
              </a:rPr>
              <a:t>broadway</a:t>
            </a:r>
            <a:r>
              <a:rPr lang="en-US" b="1" dirty="0" smtClean="0">
                <a:sym typeface="Wingdings" panose="05000000000000000000" pitchFamily="2" charset="2"/>
              </a:rPr>
              <a:t> traffic </a:t>
            </a:r>
            <a:r>
              <a:rPr lang="en-US" b="1" dirty="0" err="1" smtClean="0">
                <a:sym typeface="Wingdings" panose="05000000000000000000" pitchFamily="2" charset="2"/>
              </a:rPr>
              <a:t>backhome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22814" y="4884428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r=140m / g =0,01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95373" y="5192522"/>
            <a:ext cx="3172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#18, 17h late aft. week-end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b="1" dirty="0" smtClean="0">
                <a:sym typeface="Wingdings" panose="05000000000000000000" pitchFamily="2" charset="2"/>
              </a:rPr>
              <a:t>Stanton/ Ludlow – 2</a:t>
            </a:r>
            <a:r>
              <a:rPr lang="en-US" b="1" baseline="30000" dirty="0" smtClean="0">
                <a:sym typeface="Wingdings" panose="05000000000000000000" pitchFamily="2" charset="2"/>
              </a:rPr>
              <a:t>nd</a:t>
            </a:r>
            <a:r>
              <a:rPr lang="en-US" b="1" dirty="0" smtClean="0">
                <a:sym typeface="Wingdings" panose="05000000000000000000" pitchFamily="2" charset="2"/>
              </a:rPr>
              <a:t> Av – St Marks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b="1" dirty="0" smtClean="0">
                <a:sym typeface="Wingdings" panose="05000000000000000000" pitchFamily="2" charset="2"/>
              </a:rPr>
              <a:t>Heart of outgoing NY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067" y="1295299"/>
            <a:ext cx="2931885" cy="4227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6" y="1077589"/>
            <a:ext cx="3696544" cy="3927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930" y="1291728"/>
            <a:ext cx="3973527" cy="34692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18636" y="5991224"/>
            <a:ext cx="4246107" cy="6463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More versatile: fine resolution and ~ 0,03g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7877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4.4. Cluster shapes: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Irr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/Regular depending on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gini</a:t>
              </a: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7593" y="1096611"/>
            <a:ext cx="1050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i</a:t>
            </a:r>
            <a:r>
              <a:rPr lang="en-US" b="1" dirty="0" smtClean="0"/>
              <a:t>.) Low resolution &amp; Big </a:t>
            </a:r>
            <a:r>
              <a:rPr lang="en-US" b="1" dirty="0" err="1" smtClean="0"/>
              <a:t>gini</a:t>
            </a:r>
            <a:r>
              <a:rPr lang="en-US" b="1" dirty="0" smtClean="0"/>
              <a:t> </a:t>
            </a:r>
            <a:r>
              <a:rPr lang="en-US" b="1" dirty="0" smtClean="0">
                <a:sym typeface="Wingdings" panose="05000000000000000000" pitchFamily="2" charset="2"/>
              </a:rPr>
              <a:t> homogeneous clusters, rather convex</a:t>
            </a:r>
            <a:endParaRPr lang="en-US" b="1" dirty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86" y="1465943"/>
            <a:ext cx="4111771" cy="4697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07200" y="6163667"/>
            <a:ext cx="4978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 panose="05000000000000000000" pitchFamily="2" charset="2"/>
              </a:rPr>
              <a:t>r = 140m g = 0,3</a:t>
            </a:r>
          </a:p>
          <a:p>
            <a:pPr algn="ctr"/>
            <a:r>
              <a:rPr lang="en-US" b="1" dirty="0" smtClean="0">
                <a:sym typeface="Wingdings" panose="05000000000000000000" pitchFamily="2" charset="2"/>
              </a:rPr>
              <a:t>iii.) Fine </a:t>
            </a:r>
            <a:r>
              <a:rPr lang="en-US" b="1" dirty="0">
                <a:sym typeface="Wingdings" panose="05000000000000000000" pitchFamily="2" charset="2"/>
              </a:rPr>
              <a:t>resolution &amp; big </a:t>
            </a:r>
            <a:r>
              <a:rPr lang="en-US" b="1" dirty="0" err="1">
                <a:sym typeface="Wingdings" panose="05000000000000000000" pitchFamily="2" charset="2"/>
              </a:rPr>
              <a:t>gini</a:t>
            </a:r>
            <a:r>
              <a:rPr lang="en-US" b="1" dirty="0">
                <a:sym typeface="Wingdings" panose="05000000000000000000" pitchFamily="2" charset="2"/>
              </a:rPr>
              <a:t>  region with holes</a:t>
            </a:r>
            <a:endParaRPr lang="en-US" b="1" dirty="0"/>
          </a:p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68" y="1653971"/>
            <a:ext cx="3058577" cy="38307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46064" y="5609669"/>
            <a:ext cx="4125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ym typeface="Wingdings" panose="05000000000000000000" pitchFamily="2" charset="2"/>
              </a:rPr>
              <a:t>r=140m, g=0,01</a:t>
            </a:r>
          </a:p>
          <a:p>
            <a:pPr algn="ctr"/>
            <a:r>
              <a:rPr lang="en-US" b="1" dirty="0" smtClean="0">
                <a:sym typeface="Wingdings" panose="05000000000000000000" pitchFamily="2" charset="2"/>
              </a:rPr>
              <a:t>ii.) Fine </a:t>
            </a:r>
            <a:r>
              <a:rPr lang="en-US" b="1" dirty="0">
                <a:sym typeface="Wingdings" panose="05000000000000000000" pitchFamily="2" charset="2"/>
              </a:rPr>
              <a:t>resolution &amp; low </a:t>
            </a:r>
            <a:r>
              <a:rPr lang="en-US" b="1" dirty="0" err="1">
                <a:sym typeface="Wingdings" panose="05000000000000000000" pitchFamily="2" charset="2"/>
              </a:rPr>
              <a:t>gini</a:t>
            </a:r>
            <a:r>
              <a:rPr lang="en-US" b="1" dirty="0">
                <a:sym typeface="Wingdings" panose="05000000000000000000" pitchFamily="2" charset="2"/>
              </a:rPr>
              <a:t>  Belts / lines to fit road </a:t>
            </a:r>
            <a:r>
              <a:rPr lang="en-US" b="1" dirty="0" smtClean="0">
                <a:sym typeface="Wingdings" panose="05000000000000000000" pitchFamily="2" charset="2"/>
              </a:rPr>
              <a:t>network</a:t>
            </a:r>
          </a:p>
          <a:p>
            <a:pPr algn="ctr"/>
            <a:r>
              <a:rPr lang="en-US" dirty="0" smtClean="0">
                <a:sym typeface="Wingdings" panose="05000000000000000000" pitchFamily="2" charset="2"/>
              </a:rPr>
              <a:t>Fits Broadway back home</a:t>
            </a:r>
            <a:endParaRPr lang="en-US" dirty="0"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3101364" y="2621280"/>
            <a:ext cx="447608" cy="1524000"/>
          </a:xfrm>
          <a:custGeom>
            <a:avLst/>
            <a:gdLst>
              <a:gd name="connsiteX0" fmla="*/ 419100 w 447608"/>
              <a:gd name="connsiteY0" fmla="*/ 0 h 1524000"/>
              <a:gd name="connsiteX1" fmla="*/ 434340 w 447608"/>
              <a:gd name="connsiteY1" fmla="*/ 228600 h 1524000"/>
              <a:gd name="connsiteX2" fmla="*/ 251460 w 447608"/>
              <a:gd name="connsiteY2" fmla="*/ 716280 h 1524000"/>
              <a:gd name="connsiteX3" fmla="*/ 45720 w 447608"/>
              <a:gd name="connsiteY3" fmla="*/ 1257300 h 1524000"/>
              <a:gd name="connsiteX4" fmla="*/ 0 w 447608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08" h="1524000">
                <a:moveTo>
                  <a:pt x="419100" y="0"/>
                </a:moveTo>
                <a:cubicBezTo>
                  <a:pt x="440690" y="54610"/>
                  <a:pt x="462280" y="109220"/>
                  <a:pt x="434340" y="228600"/>
                </a:cubicBezTo>
                <a:cubicBezTo>
                  <a:pt x="406400" y="347980"/>
                  <a:pt x="316230" y="544830"/>
                  <a:pt x="251460" y="716280"/>
                </a:cubicBezTo>
                <a:cubicBezTo>
                  <a:pt x="186690" y="887730"/>
                  <a:pt x="87630" y="1122680"/>
                  <a:pt x="45720" y="1257300"/>
                </a:cubicBezTo>
                <a:cubicBezTo>
                  <a:pt x="3810" y="1391920"/>
                  <a:pt x="38100" y="1438910"/>
                  <a:pt x="0" y="1524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844764">
            <a:off x="9465972" y="3206839"/>
            <a:ext cx="540913" cy="93844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283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4.5. NYC pattern exploration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277257"/>
            <a:ext cx="108294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Many patterns appear several times in the top40 anomalies at different </a:t>
            </a:r>
            <a:r>
              <a:rPr lang="en-US" b="1" dirty="0" err="1" smtClean="0"/>
              <a:t>ginis</a:t>
            </a:r>
            <a:r>
              <a:rPr lang="en-US" b="1" dirty="0" smtClean="0"/>
              <a:t>/resolution</a:t>
            </a:r>
          </a:p>
          <a:p>
            <a:endParaRPr lang="en-US" b="1" dirty="0"/>
          </a:p>
          <a:p>
            <a:r>
              <a:rPr lang="en-US" b="1" dirty="0" smtClean="0"/>
              <a:t>Early Midtown activity </a:t>
            </a:r>
            <a:r>
              <a:rPr lang="en-US" b="1" dirty="0" smtClean="0">
                <a:sym typeface="Wingdings" panose="05000000000000000000" pitchFamily="2" charset="2"/>
              </a:rPr>
              <a:t> ??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Week-days ~ North Grand Central / 3h-4h-5h-6h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Often 40% of top 40, 50%+ top 10</a:t>
            </a:r>
          </a:p>
          <a:p>
            <a:endParaRPr lang="en-US" dirty="0"/>
          </a:p>
          <a:p>
            <a:r>
              <a:rPr lang="en-US" b="1" dirty="0" smtClean="0"/>
              <a:t>Night Penn St</a:t>
            </a:r>
            <a:r>
              <a:rPr lang="en-US" dirty="0" smtClean="0"/>
              <a:t>: ~ 3h</a:t>
            </a:r>
          </a:p>
          <a:p>
            <a:endParaRPr lang="en-US" dirty="0"/>
          </a:p>
          <a:p>
            <a:r>
              <a:rPr lang="en-US" b="1" dirty="0" smtClean="0"/>
              <a:t>Nightlife East Village / Lower East Side</a:t>
            </a:r>
            <a:r>
              <a:rPr lang="en-US" dirty="0" smtClean="0"/>
              <a:t>: Week-ends 19h-22h</a:t>
            </a:r>
          </a:p>
          <a:p>
            <a:endParaRPr lang="en-US" b="1" dirty="0"/>
          </a:p>
          <a:p>
            <a:r>
              <a:rPr lang="en-US" b="1" dirty="0" smtClean="0"/>
              <a:t>Rush hours back to work</a:t>
            </a:r>
            <a:r>
              <a:rPr lang="en-US" dirty="0" smtClean="0"/>
              <a:t>: Midtown / Broadway NW – week days ~17h-18h</a:t>
            </a:r>
          </a:p>
          <a:p>
            <a:endParaRPr lang="en-US" b="1" dirty="0"/>
          </a:p>
          <a:p>
            <a:r>
              <a:rPr lang="en-US" b="1" dirty="0" smtClean="0"/>
              <a:t>Week-end afternoons in Midtown</a:t>
            </a:r>
            <a:r>
              <a:rPr lang="en-US" dirty="0" smtClean="0"/>
              <a:t>: ~15h</a:t>
            </a:r>
            <a:endParaRPr lang="en-US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348343" y="1828800"/>
            <a:ext cx="5442857" cy="1030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95437" y="5272840"/>
            <a:ext cx="5689600" cy="1186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Most anomalies are interpretable with traffic common sense: D-o-W / rush hours</a:t>
            </a:r>
          </a:p>
          <a:p>
            <a:pPr algn="ctr"/>
            <a:r>
              <a:rPr lang="en-US" sz="2000" b="1" dirty="0" smtClean="0"/>
              <a:t>Big question: Early/Night Midtown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674484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5. 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Use of the technique: most prominent regular patterns</a:t>
              </a: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8682" y="1277257"/>
            <a:ext cx="119742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Top anomalies are </a:t>
            </a:r>
            <a:r>
              <a:rPr lang="en-US" sz="2000" b="1" u="sng" dirty="0" smtClean="0"/>
              <a:t>regular</a:t>
            </a:r>
            <a:r>
              <a:rPr lang="en-US" sz="2000" b="1" dirty="0" smtClean="0"/>
              <a:t> events which stand out compared to their 2-range ST neighbors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b="1" dirty="0" smtClean="0">
                <a:sym typeface="Wingdings" panose="05000000000000000000" pitchFamily="2" charset="2"/>
              </a:rPr>
              <a:t>CONTEXTUAL technique / baseline ~ mean of immediate ST neighbors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b="1" dirty="0" smtClean="0">
                <a:sym typeface="Wingdings" panose="05000000000000000000" pitchFamily="2" charset="2"/>
              </a:rPr>
              <a:t>Homogeneity  easier interpretation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000" b="1" dirty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Good tool to detect most prominent city patterns</a:t>
            </a:r>
          </a:p>
          <a:p>
            <a:endParaRPr lang="en-US" sz="2000" b="1" dirty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Casual anomalies are too subtle to be detected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Bias towards high counts anomalies  generate high test scores  low counts anomalies //road block not detected. Score =  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(</a:t>
            </a:r>
            <a:r>
              <a:rPr lang="en-US" sz="2000" dirty="0" err="1" smtClean="0">
                <a:sym typeface="Wingdings" panose="05000000000000000000" pitchFamily="2" charset="2"/>
              </a:rPr>
              <a:t>mean_ano</a:t>
            </a:r>
            <a:r>
              <a:rPr lang="en-US" sz="2000" dirty="0" smtClean="0">
                <a:sym typeface="Wingdings" panose="05000000000000000000" pitchFamily="2" charset="2"/>
              </a:rPr>
              <a:t>)^</a:t>
            </a:r>
            <a:r>
              <a:rPr lang="en-US" sz="2000" dirty="0" err="1" smtClean="0">
                <a:sym typeface="Wingdings" panose="05000000000000000000" pitchFamily="2" charset="2"/>
              </a:rPr>
              <a:t>counts_ano</a:t>
            </a:r>
            <a:r>
              <a:rPr lang="en-US" sz="2000" dirty="0" smtClean="0">
                <a:sym typeface="Wingdings" panose="05000000000000000000" pitchFamily="2" charset="2"/>
              </a:rPr>
              <a:t> * (</a:t>
            </a:r>
            <a:r>
              <a:rPr lang="en-US" sz="2000" dirty="0" err="1" smtClean="0">
                <a:sym typeface="Wingdings" panose="05000000000000000000" pitchFamily="2" charset="2"/>
              </a:rPr>
              <a:t>mean_neighbors</a:t>
            </a:r>
            <a:r>
              <a:rPr lang="en-US" sz="2000" dirty="0" smtClean="0">
                <a:sym typeface="Wingdings" panose="05000000000000000000" pitchFamily="2" charset="2"/>
              </a:rPr>
              <a:t>)*</a:t>
            </a:r>
            <a:r>
              <a:rPr lang="en-US" sz="2000" dirty="0" err="1" smtClean="0">
                <a:sym typeface="Wingdings" panose="05000000000000000000" pitchFamily="2" charset="2"/>
              </a:rPr>
              <a:t>counts_neighbors</a:t>
            </a:r>
            <a:r>
              <a:rPr lang="en-US" sz="2000" dirty="0" smtClean="0">
                <a:sym typeface="Wingdings" panose="05000000000000000000" pitchFamily="2" charset="2"/>
              </a:rPr>
              <a:t> / (</a:t>
            </a:r>
            <a:r>
              <a:rPr lang="en-US" sz="2000" dirty="0" err="1" smtClean="0">
                <a:sym typeface="Wingdings" panose="05000000000000000000" pitchFamily="2" charset="2"/>
              </a:rPr>
              <a:t>mean_ano&amp;neig</a:t>
            </a:r>
            <a:r>
              <a:rPr lang="en-US" sz="2000" dirty="0" smtClean="0">
                <a:sym typeface="Wingdings" panose="05000000000000000000" pitchFamily="2" charset="2"/>
              </a:rPr>
              <a:t>)^</a:t>
            </a:r>
            <a:r>
              <a:rPr lang="en-US" sz="2000" dirty="0" err="1" smtClean="0">
                <a:sym typeface="Wingdings" panose="05000000000000000000" pitchFamily="2" charset="2"/>
              </a:rPr>
              <a:t>counts_ano&amp;neigh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High when cluster mean =/= neighbors  &amp; high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Regular patterns strong  overshadow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Typical ranking: pattern1_t_i1 / pattern1_ti2 / pattern1_ti3 / pattern2_tj1 / pattern1_ti4 / pattern2_tj2…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TBC: check finer resolutions</a:t>
            </a:r>
            <a:endParaRPr lang="en-US" sz="2000" dirty="0" smtClean="0"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682" y="2472743"/>
            <a:ext cx="5743977" cy="669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757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Computation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Complexity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O( </a:t>
            </a:r>
            <a:r>
              <a:rPr lang="en-US" dirty="0" err="1" smtClean="0">
                <a:sym typeface="Wingdings" panose="05000000000000000000" pitchFamily="2" charset="2"/>
              </a:rPr>
              <a:t>n_cells</a:t>
            </a:r>
            <a:r>
              <a:rPr lang="en-US" dirty="0" smtClean="0">
                <a:sym typeface="Wingdings" panose="05000000000000000000" pitchFamily="2" charset="2"/>
              </a:rPr>
              <a:t> * </a:t>
            </a:r>
            <a:r>
              <a:rPr lang="en-US" dirty="0" err="1" smtClean="0">
                <a:sym typeface="Wingdings" panose="05000000000000000000" pitchFamily="2" charset="2"/>
              </a:rPr>
              <a:t>n_time</a:t>
            </a:r>
            <a:r>
              <a:rPr lang="en-US" dirty="0" smtClean="0">
                <a:sym typeface="Wingdings" panose="05000000000000000000" pitchFamily="2" charset="2"/>
              </a:rPr>
              <a:t> * p^2*log(p) ) where p mean cluster size</a:t>
            </a:r>
          </a:p>
          <a:p>
            <a:endParaRPr lang="en-US" b="1" dirty="0" smtClean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Computing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140m-0,01g: 9000s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140-0,3g: 20000s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360m-0,01g:66s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360m-0,3g:170s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9167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Meeting 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2016/08/25 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–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Telang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analysis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411671"/>
            <a:ext cx="112174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b="1" dirty="0">
                <a:sym typeface="Wingdings" panose="05000000000000000000" pitchFamily="2" charset="2"/>
              </a:rPr>
              <a:t>Problematic</a:t>
            </a:r>
          </a:p>
          <a:p>
            <a:pPr marL="342900" indent="-342900">
              <a:buAutoNum type="arabicPeriod"/>
            </a:pPr>
            <a:endParaRPr lang="en-US" b="1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b="1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b="1" dirty="0" smtClean="0">
                <a:sym typeface="Wingdings" panose="05000000000000000000" pitchFamily="2" charset="2"/>
              </a:rPr>
              <a:t>Preprocessing</a:t>
            </a:r>
          </a:p>
          <a:p>
            <a:pPr marL="342900" indent="-342900">
              <a:buAutoNum type="arabicPeriod"/>
            </a:pPr>
            <a:endParaRPr lang="en-US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b="1" dirty="0" smtClean="0">
                <a:sym typeface="Wingdings" panose="05000000000000000000" pitchFamily="2" charset="2"/>
              </a:rPr>
              <a:t>Indicators analysis</a:t>
            </a:r>
          </a:p>
          <a:p>
            <a:pPr marL="342900" indent="-342900">
              <a:buAutoNum type="arabicPeriod"/>
            </a:pPr>
            <a:endParaRPr lang="en-US" b="1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b="1" dirty="0" smtClean="0">
                <a:sym typeface="Wingdings" panose="05000000000000000000" pitchFamily="2" charset="2"/>
              </a:rPr>
              <a:t>Visual Analysis</a:t>
            </a:r>
            <a:endParaRPr lang="en-US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7545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Open questions / Possible improvements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Very strong night midtown trend 3h-4h North Grand central ??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Central Park bias?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Would increase North midtown / UES / UWS scores?</a:t>
            </a:r>
          </a:p>
          <a:p>
            <a:endParaRPr lang="en-US" b="1" dirty="0" smtClean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Study events counts  what rang the alarm?</a:t>
            </a:r>
            <a:endParaRPr lang="en-US" b="1" dirty="0" smtClean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Make an anomaly detection tool  incorporate regular patterns to baseline</a:t>
            </a:r>
            <a:endParaRPr lang="en-US" dirty="0" smtClean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Process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Mean of history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TS analysis…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Change neighborhood definition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Different Space / Time neighborhood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None-adjacent neighbors: same hour on different days / on same </a:t>
            </a:r>
            <a:r>
              <a:rPr lang="en-US" dirty="0" err="1" smtClean="0">
                <a:sym typeface="Wingdings" panose="05000000000000000000" pitchFamily="2" charset="2"/>
              </a:rPr>
              <a:t>DoW</a:t>
            </a:r>
            <a:r>
              <a:rPr lang="en-US" dirty="0" smtClean="0">
                <a:sym typeface="Wingdings" panose="05000000000000000000" pitchFamily="2" charset="2"/>
              </a:rPr>
              <a:t> in different weeks…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Keep homogeneity regularization in mind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May prove more relevant than size regularization to compute anomalous regions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8242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 – General problematic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ym typeface="Wingdings" panose="05000000000000000000" pitchFamily="2" charset="2"/>
              </a:rPr>
              <a:t>What is this technique’s use</a:t>
            </a:r>
            <a:r>
              <a:rPr lang="en-US" sz="1600" b="1" dirty="0" smtClean="0">
                <a:sym typeface="Wingdings" panose="05000000000000000000" pitchFamily="2" charset="2"/>
              </a:rPr>
              <a:t>? Technique as a </a:t>
            </a:r>
            <a:r>
              <a:rPr lang="en-US" sz="1600" b="1" u="sng" dirty="0" smtClean="0">
                <a:sym typeface="Wingdings" panose="05000000000000000000" pitchFamily="2" charset="2"/>
              </a:rPr>
              <a:t>whole</a:t>
            </a:r>
            <a:endParaRPr lang="en-US" sz="1600" b="1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Map </a:t>
            </a:r>
            <a:r>
              <a:rPr lang="en-US" sz="1600" dirty="0">
                <a:sym typeface="Wingdings" panose="05000000000000000000" pitchFamily="2" charset="2"/>
              </a:rPr>
              <a:t>technique  </a:t>
            </a:r>
            <a:r>
              <a:rPr lang="en-US" sz="1600" dirty="0" smtClean="0">
                <a:sym typeface="Wingdings" panose="05000000000000000000" pitchFamily="2" charset="2"/>
              </a:rPr>
              <a:t>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No ‘good’ or ‘bad’ </a:t>
            </a:r>
            <a:endParaRPr lang="en-US" sz="1600" b="1" dirty="0" smtClean="0">
              <a:sym typeface="Wingdings" panose="05000000000000000000" pitchFamily="2" charset="2"/>
            </a:endParaRPr>
          </a:p>
          <a:p>
            <a:endParaRPr lang="en-US" sz="1600" b="1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Create a recipe / understand the influence of </a:t>
            </a:r>
            <a:r>
              <a:rPr lang="en-US" sz="1600" b="1" dirty="0">
                <a:sym typeface="Wingdings" panose="05000000000000000000" pitchFamily="2" charset="2"/>
              </a:rPr>
              <a:t>every </a:t>
            </a:r>
            <a:r>
              <a:rPr lang="en-US" sz="1600" b="1" dirty="0" smtClean="0">
                <a:sym typeface="Wingdings" panose="05000000000000000000" pitchFamily="2" charset="2"/>
              </a:rPr>
              <a:t>brick-ingredient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NATURE of the events detected</a:t>
            </a:r>
            <a:endParaRPr lang="en-US" sz="1600" dirty="0" smtClean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Various techniques &amp; parameters  Event exploration</a:t>
            </a:r>
            <a:endParaRPr lang="en-US" sz="1600" b="1" dirty="0">
              <a:sym typeface="Wingdings" panose="05000000000000000000" pitchFamily="2" charset="2"/>
            </a:endParaRPr>
          </a:p>
          <a:p>
            <a:endParaRPr lang="en-US" sz="1600" dirty="0" smtClean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Compatibility with </a:t>
            </a:r>
            <a:r>
              <a:rPr lang="en-US" sz="1600" b="1" u="sng" dirty="0" smtClean="0">
                <a:sym typeface="Wingdings" panose="05000000000000000000" pitchFamily="2" charset="2"/>
              </a:rPr>
              <a:t>urban</a:t>
            </a:r>
            <a:r>
              <a:rPr lang="en-US" sz="1600" b="1" dirty="0" smtClean="0">
                <a:sym typeface="Wingdings" panose="05000000000000000000" pitchFamily="2" charset="2"/>
              </a:rPr>
              <a:t> data?</a:t>
            </a:r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 smtClean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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Most basic problem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Most common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>
              <a:sym typeface="Wingdings" panose="05000000000000000000" pitchFamily="2" charset="2"/>
            </a:endParaRPr>
          </a:p>
          <a:p>
            <a:endParaRPr lang="en-US" sz="16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5470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1 - Problematic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ym typeface="Wingdings" panose="05000000000000000000" pitchFamily="2" charset="2"/>
              </a:rPr>
              <a:t>What types of events are detected / missed by </a:t>
            </a:r>
            <a:r>
              <a:rPr lang="en-US" sz="1400" b="1" dirty="0" err="1" smtClean="0">
                <a:sym typeface="Wingdings" panose="05000000000000000000" pitchFamily="2" charset="2"/>
              </a:rPr>
              <a:t>telang’s</a:t>
            </a:r>
            <a:r>
              <a:rPr lang="en-US" sz="1400" b="1" dirty="0" smtClean="0">
                <a:sym typeface="Wingdings" panose="05000000000000000000" pitchFamily="2" charset="2"/>
              </a:rPr>
              <a:t> method?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Additive bias? Flaws?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Range of events with various parameters  different purposes? </a:t>
            </a:r>
            <a:r>
              <a:rPr lang="en-US" sz="1400" i="1" dirty="0">
                <a:sym typeface="Wingdings" panose="05000000000000000000" pitchFamily="2" charset="2"/>
              </a:rPr>
              <a:t>Tendencies </a:t>
            </a:r>
            <a:r>
              <a:rPr lang="en-US" sz="1400" i="1" dirty="0" err="1">
                <a:sym typeface="Wingdings" panose="05000000000000000000" pitchFamily="2" charset="2"/>
              </a:rPr>
              <a:t>vs</a:t>
            </a:r>
            <a:r>
              <a:rPr lang="en-US" sz="1400" i="1" dirty="0">
                <a:sym typeface="Wingdings" panose="05000000000000000000" pitchFamily="2" charset="2"/>
              </a:rPr>
              <a:t> local </a:t>
            </a:r>
            <a:r>
              <a:rPr lang="en-US" sz="1400" i="1" dirty="0" smtClean="0">
                <a:sym typeface="Wingdings" panose="05000000000000000000" pitchFamily="2" charset="2"/>
              </a:rPr>
              <a:t>pattern? </a:t>
            </a:r>
            <a:r>
              <a:rPr lang="en-US" sz="1400" i="1" dirty="0" err="1" smtClean="0">
                <a:sym typeface="Wingdings" panose="05000000000000000000" pitchFamily="2" charset="2"/>
              </a:rPr>
              <a:t>Gini</a:t>
            </a:r>
            <a:r>
              <a:rPr lang="en-US" sz="1400" i="1" dirty="0" smtClean="0">
                <a:sym typeface="Wingdings" panose="05000000000000000000" pitchFamily="2" charset="2"/>
              </a:rPr>
              <a:t>, </a:t>
            </a:r>
            <a:r>
              <a:rPr lang="en-US" sz="1400" i="1" dirty="0" err="1" smtClean="0">
                <a:sym typeface="Wingdings" panose="05000000000000000000" pitchFamily="2" charset="2"/>
              </a:rPr>
              <a:t>Padvalue</a:t>
            </a:r>
            <a:endParaRPr lang="en-US" sz="14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Influence of =/= bricks: </a:t>
            </a:r>
            <a:r>
              <a:rPr lang="en-US" sz="1400" i="1" dirty="0" smtClean="0">
                <a:sym typeface="Wingdings" panose="05000000000000000000" pitchFamily="2" charset="2"/>
              </a:rPr>
              <a:t>homogeneity </a:t>
            </a:r>
            <a:r>
              <a:rPr lang="en-US" sz="1400" i="1" dirty="0">
                <a:sym typeface="Wingdings" panose="05000000000000000000" pitchFamily="2" charset="2"/>
              </a:rPr>
              <a:t>threshold, clustering, statistical test score</a:t>
            </a:r>
            <a:endParaRPr lang="en-US" sz="1400" i="1" dirty="0" smtClean="0">
              <a:sym typeface="Wingdings" panose="05000000000000000000" pitchFamily="2" charset="2"/>
            </a:endParaRPr>
          </a:p>
          <a:p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What are the typical / average morphologies of anomalous clusters? </a:t>
            </a:r>
            <a:endParaRPr lang="en-US" sz="1400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Size, temporal extent, s</a:t>
            </a:r>
            <a:r>
              <a:rPr lang="en-US" sz="1400" dirty="0" smtClean="0">
                <a:sym typeface="Wingdings" panose="05000000000000000000" pitchFamily="2" charset="2"/>
              </a:rPr>
              <a:t>hape, high/low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Map anomaly to data counts</a:t>
            </a:r>
            <a:endParaRPr lang="en-US" sz="1400" dirty="0" smtClean="0">
              <a:sym typeface="Wingdings" panose="05000000000000000000" pitchFamily="2" charset="2"/>
            </a:endParaRPr>
          </a:p>
          <a:p>
            <a:endParaRPr lang="en-US" sz="1400" b="1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Implementation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P</a:t>
            </a:r>
            <a:r>
              <a:rPr lang="en-US" sz="1400" dirty="0" smtClean="0">
                <a:sym typeface="Wingdings" panose="05000000000000000000" pitchFamily="2" charset="2"/>
              </a:rPr>
              <a:t>rocessing required? Grid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Easy parameter design? </a:t>
            </a: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Adaptation to urban data &amp; road network</a:t>
            </a:r>
            <a:endParaRPr lang="en-US" sz="1400" b="1" dirty="0">
              <a:sym typeface="Wingdings" panose="05000000000000000000" pitchFamily="2" charset="2"/>
            </a:endParaRP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NYC Exploration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Frequent patterns: Belts, rush hours, nightlife, early activity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Exceptional events?</a:t>
            </a:r>
          </a:p>
          <a:p>
            <a:endParaRPr lang="en-US" sz="1400" b="1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Computation?</a:t>
            </a:r>
            <a:endParaRPr lang="en-US" sz="1400" b="1" dirty="0">
              <a:sym typeface="Wingdings" panose="05000000000000000000" pitchFamily="2" charset="2"/>
            </a:endParaRPr>
          </a:p>
          <a:p>
            <a:endParaRPr lang="en-US" sz="1400" b="1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How does it compare to previous </a:t>
            </a:r>
            <a:r>
              <a:rPr lang="en-US" sz="1400" b="1" dirty="0" err="1" smtClean="0">
                <a:sym typeface="Wingdings" panose="05000000000000000000" pitchFamily="2" charset="2"/>
              </a:rPr>
              <a:t>SaTScan</a:t>
            </a:r>
            <a:r>
              <a:rPr lang="en-US" sz="1400" b="1" dirty="0" smtClean="0">
                <a:sym typeface="Wingdings" panose="05000000000000000000" pitchFamily="2" charset="2"/>
              </a:rPr>
              <a:t> experiments? </a:t>
            </a:r>
            <a:r>
              <a:rPr lang="en-US" sz="1400" b="1" i="1" dirty="0" smtClean="0">
                <a:sym typeface="Wingdings" panose="05000000000000000000" pitchFamily="2" charset="2"/>
              </a:rPr>
              <a:t>To be continued</a:t>
            </a: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How can we change the use of the method?</a:t>
            </a:r>
            <a:endParaRPr lang="en-US" sz="14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625696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 – Why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Telang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?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352876"/>
            <a:ext cx="11217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Close to basic ST-DBSCAN</a:t>
            </a:r>
          </a:p>
          <a:p>
            <a:endParaRPr lang="en-US" sz="1600" b="1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Region (Contextual) OD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‘Ready to implement’ method  includes anomalousness score</a:t>
            </a:r>
          </a:p>
          <a:p>
            <a:endParaRPr lang="en-US" sz="1600" b="1" dirty="0" smtClean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Basic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Grid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Persistent events</a:t>
            </a:r>
            <a:endParaRPr lang="en-US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0204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Global reflection – Problem criteria overview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74551" y="1009278"/>
            <a:ext cx="1121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ym typeface="Wingdings" panose="05000000000000000000" pitchFamily="2" charset="2"/>
              </a:rPr>
              <a:t>STOD</a:t>
            </a:r>
            <a:endParaRPr lang="en-US" sz="1200" dirty="0">
              <a:sym typeface="Wingdings" panose="05000000000000000000" pitchFamily="2" charset="2"/>
            </a:endParaRP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>
                <a:sym typeface="Wingdings" panose="05000000000000000000" pitchFamily="2" charset="2"/>
              </a:rPr>
              <a:t>Time management</a:t>
            </a:r>
            <a:r>
              <a:rPr lang="en-US" sz="1200" dirty="0">
                <a:sym typeface="Wingdings" panose="05000000000000000000" pitchFamily="2" charset="2"/>
              </a:rPr>
              <a:t>: </a:t>
            </a:r>
            <a:r>
              <a:rPr lang="en-US" sz="1200" dirty="0" smtClean="0">
                <a:sym typeface="Wingdings" panose="05000000000000000000" pitchFamily="2" charset="2"/>
              </a:rPr>
              <a:t>Temporal neighborhood</a:t>
            </a:r>
            <a:endParaRPr lang="en-US" sz="1200" b="1" dirty="0">
              <a:sym typeface="Wingdings" panose="05000000000000000000" pitchFamily="2" charset="2"/>
            </a:endParaRP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>
                <a:sym typeface="Wingdings" panose="05000000000000000000" pitchFamily="2" charset="2"/>
              </a:rPr>
              <a:t>Event nature</a:t>
            </a:r>
            <a:r>
              <a:rPr lang="en-US" sz="1200" dirty="0">
                <a:sym typeface="Wingdings" panose="05000000000000000000" pitchFamily="2" charset="2"/>
              </a:rPr>
              <a:t>: </a:t>
            </a:r>
            <a:r>
              <a:rPr lang="en-US" sz="1200" dirty="0" smtClean="0">
                <a:sym typeface="Wingdings" panose="05000000000000000000" pitchFamily="2" charset="2"/>
              </a:rPr>
              <a:t>Persistent homogeneous values</a:t>
            </a:r>
            <a:endParaRPr lang="en-US" sz="1200" b="1" dirty="0" smtClean="0">
              <a:sym typeface="Wingdings" panose="05000000000000000000" pitchFamily="2" charset="2"/>
            </a:endParaRP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Outlier category:</a:t>
            </a:r>
            <a:r>
              <a:rPr lang="en-US" sz="120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>
                <a:sym typeface="Wingdings" panose="05000000000000000000" pitchFamily="2" charset="2"/>
              </a:rPr>
              <a:t>Clustering </a:t>
            </a:r>
            <a:r>
              <a:rPr lang="en-US" sz="1200" dirty="0">
                <a:sym typeface="Wingdings" panose="05000000000000000000" pitchFamily="2" charset="2"/>
              </a:rPr>
              <a:t>&amp;</a:t>
            </a:r>
            <a:r>
              <a:rPr lang="en-US" sz="1200" dirty="0" smtClean="0">
                <a:sym typeface="Wingdings" panose="05000000000000000000" pitchFamily="2" charset="2"/>
              </a:rPr>
              <a:t> Statistical</a:t>
            </a:r>
          </a:p>
          <a:p>
            <a:endParaRPr lang="en-US" sz="1200" b="1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Unsupervised</a:t>
            </a:r>
            <a:endParaRPr lang="en-US" sz="1200" b="1" dirty="0" smtClean="0">
              <a:sym typeface="Wingdings" panose="05000000000000000000" pitchFamily="2" charset="2"/>
            </a:endParaRPr>
          </a:p>
          <a:p>
            <a:endParaRPr lang="en-US" sz="1200" b="1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Input Data</a:t>
            </a:r>
            <a:r>
              <a:rPr lang="en-US" sz="1200" b="1" dirty="0" smtClean="0">
                <a:sym typeface="Wingdings" panose="05000000000000000000" pitchFamily="2" charset="2"/>
              </a:rPr>
              <a:t>:</a:t>
            </a:r>
            <a:r>
              <a:rPr lang="en-US" sz="120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>
                <a:sym typeface="Wingdings" panose="05000000000000000000" pitchFamily="2" charset="2"/>
              </a:rPr>
              <a:t>grid TS</a:t>
            </a:r>
            <a:endParaRPr lang="en-US" sz="1200" b="1" dirty="0">
              <a:sym typeface="Wingdings" panose="05000000000000000000" pitchFamily="2" charset="2"/>
            </a:endParaRP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Anomaly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>
                <a:sym typeface="Wingdings" panose="05000000000000000000" pitchFamily="2" charset="2"/>
              </a:rPr>
              <a:t>Space </a:t>
            </a:r>
            <a:r>
              <a:rPr lang="en-US" sz="1200" u="sng" dirty="0" smtClean="0">
                <a:sym typeface="Wingdings" panose="05000000000000000000" pitchFamily="2" charset="2"/>
              </a:rPr>
              <a:t>extension</a:t>
            </a:r>
            <a:r>
              <a:rPr lang="en-US" sz="1200" dirty="0" smtClean="0">
                <a:sym typeface="Wingdings" panose="05000000000000000000" pitchFamily="2" charset="2"/>
              </a:rPr>
              <a:t>: region</a:t>
            </a:r>
            <a:endParaRPr lang="en-US" sz="12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 smtClean="0">
                <a:sym typeface="Wingdings" panose="05000000000000000000" pitchFamily="2" charset="2"/>
              </a:rPr>
              <a:t>Time extension</a:t>
            </a:r>
            <a:r>
              <a:rPr lang="en-US" sz="1200" b="1" dirty="0" smtClean="0">
                <a:sym typeface="Wingdings" panose="05000000000000000000" pitchFamily="2" charset="2"/>
              </a:rPr>
              <a:t>:</a:t>
            </a:r>
            <a:r>
              <a:rPr lang="en-US" sz="120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>
                <a:sym typeface="Wingdings" panose="05000000000000000000" pitchFamily="2" charset="2"/>
              </a:rPr>
              <a:t>interval</a:t>
            </a:r>
            <a:endParaRPr lang="en-US" sz="1200" dirty="0" smtClean="0">
              <a:sym typeface="Wingdings" panose="05000000000000000000" pitchFamily="2" charset="2"/>
            </a:endParaRPr>
          </a:p>
          <a:p>
            <a:endParaRPr lang="en-US" sz="1200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Global </a:t>
            </a:r>
            <a:r>
              <a:rPr lang="en-US" sz="1200" b="1" dirty="0" err="1" smtClean="0">
                <a:sym typeface="Wingdings" panose="05000000000000000000" pitchFamily="2" charset="2"/>
              </a:rPr>
              <a:t>vs</a:t>
            </a:r>
            <a:r>
              <a:rPr lang="en-US" sz="1200" b="1" dirty="0" smtClean="0">
                <a:sym typeface="Wingdings" panose="05000000000000000000" pitchFamily="2" charset="2"/>
              </a:rPr>
              <a:t> context</a:t>
            </a:r>
            <a:endParaRPr lang="en-US" sz="12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ym typeface="Wingdings" panose="05000000000000000000" pitchFamily="2" charset="2"/>
              </a:rPr>
              <a:t>Time &amp; Space </a:t>
            </a:r>
            <a:r>
              <a:rPr lang="en-US" sz="1200" dirty="0" smtClean="0">
                <a:sym typeface="Wingdings" panose="05000000000000000000" pitchFamily="2" charset="2"/>
              </a:rPr>
              <a:t>context extension</a:t>
            </a:r>
          </a:p>
          <a:p>
            <a:endParaRPr lang="en-US" sz="1200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Baseline</a:t>
            </a:r>
            <a:r>
              <a:rPr lang="en-US" sz="1200" dirty="0" smtClean="0">
                <a:sym typeface="Wingdings" panose="05000000000000000000" pitchFamily="2" charset="2"/>
              </a:rPr>
              <a:t>: </a:t>
            </a:r>
            <a:r>
              <a:rPr lang="en-US" sz="1200" dirty="0" smtClean="0">
                <a:sym typeface="Wingdings" panose="05000000000000000000" pitchFamily="2" charset="2"/>
              </a:rPr>
              <a:t>NONE</a:t>
            </a:r>
          </a:p>
          <a:p>
            <a:endParaRPr lang="en-US" sz="1200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Application / Application </a:t>
            </a:r>
            <a:r>
              <a:rPr lang="en-US" sz="1200" b="1" dirty="0" smtClean="0">
                <a:sym typeface="Wingdings" panose="05000000000000000000" pitchFamily="2" charset="2"/>
              </a:rPr>
              <a:t>specific: </a:t>
            </a:r>
            <a:r>
              <a:rPr lang="en-US" sz="1200" dirty="0" smtClean="0">
                <a:sym typeface="Wingdings" panose="05000000000000000000" pitchFamily="2" charset="2"/>
              </a:rPr>
              <a:t>used for weather initially, but general</a:t>
            </a:r>
            <a:endParaRPr lang="en-US" sz="1200" b="1" dirty="0">
              <a:sym typeface="Wingdings" panose="05000000000000000000" pitchFamily="2" charset="2"/>
            </a:endParaRPr>
          </a:p>
          <a:p>
            <a:endParaRPr lang="en-US" sz="1200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Offline</a:t>
            </a:r>
            <a:endParaRPr lang="en-US" sz="1200" dirty="0" smtClean="0">
              <a:sym typeface="Wingdings" panose="05000000000000000000" pitchFamily="2" charset="2"/>
            </a:endParaRPr>
          </a:p>
          <a:p>
            <a:endParaRPr lang="en-US" sz="1200" b="1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Scoring</a:t>
            </a: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Data preprocessing</a:t>
            </a: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Complexity</a:t>
            </a:r>
            <a:endParaRPr lang="en-US" sz="12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0843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2. Preprocessing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Area</a:t>
            </a:r>
            <a:r>
              <a:rPr lang="en-US" dirty="0" smtClean="0">
                <a:sym typeface="Wingdings" panose="05000000000000000000" pitchFamily="2" charset="2"/>
              </a:rPr>
              <a:t>: up to top Central 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Only cells with 4 corners in Manhattan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Otherwise, detect sea border cells as anomalously low counts – counts are much lower than in-Manhattan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The Central Park question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Oct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1h precision (15min too expensive)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Smoothing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Density function: ellipse proportional to grid res / 50 for 70 for good homogeneity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Orientation N/S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No matter because 3x3 neighborhood around cell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Grid resolutions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100m  500m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Computing: 50m &amp; 70m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74851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3. Indicators analysis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95% + High counts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Big counts  +++ test score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Space size in </a:t>
            </a:r>
            <a:r>
              <a:rPr lang="en-US" b="1" dirty="0" err="1" smtClean="0">
                <a:sym typeface="Wingdings" panose="05000000000000000000" pitchFamily="2" charset="2"/>
              </a:rPr>
              <a:t>n_cells</a:t>
            </a:r>
            <a:endParaRPr lang="en-US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Increases with finer grid resolution for fixed </a:t>
            </a:r>
            <a:r>
              <a:rPr lang="en-US" dirty="0" err="1" smtClean="0">
                <a:sym typeface="Wingdings" panose="05000000000000000000" pitchFamily="2" charset="2"/>
              </a:rPr>
              <a:t>gini</a:t>
            </a:r>
            <a:endParaRPr lang="en-US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Spatial extension shrinks  restricted to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Large </a:t>
            </a:r>
            <a:r>
              <a:rPr lang="en-US" dirty="0" err="1" smtClean="0">
                <a:sym typeface="Wingdings" panose="05000000000000000000" pitchFamily="2" charset="2"/>
              </a:rPr>
              <a:t>gini</a:t>
            </a:r>
            <a:r>
              <a:rPr lang="en-US" dirty="0" smtClean="0">
                <a:sym typeface="Wingdings" panose="05000000000000000000" pitchFamily="2" charset="2"/>
              </a:rPr>
              <a:t>  big regions / tendencies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Time span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For fixed </a:t>
            </a:r>
            <a:r>
              <a:rPr lang="en-US" dirty="0" err="1" smtClean="0">
                <a:sym typeface="Wingdings" panose="05000000000000000000" pitchFamily="2" charset="2"/>
              </a:rPr>
              <a:t>gini</a:t>
            </a:r>
            <a:r>
              <a:rPr lang="en-US" dirty="0" smtClean="0">
                <a:sym typeface="Wingdings" panose="05000000000000000000" pitchFamily="2" charset="2"/>
              </a:rPr>
              <a:t>, quite stable with finer grid resolution (except 500m resolution)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For fixed grid resolution, increases with </a:t>
            </a:r>
            <a:r>
              <a:rPr lang="en-US" dirty="0" err="1" smtClean="0">
                <a:sym typeface="Wingdings" panose="05000000000000000000" pitchFamily="2" charset="2"/>
              </a:rPr>
              <a:t>gini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Test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Gets higher with low grid resolution and 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Average overall cluster size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Misleading on size of clusters   anomalies are often among the bigger homogeneous clusters 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59898" y="1821186"/>
            <a:ext cx="3618964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Plot graphs with </a:t>
            </a:r>
            <a:r>
              <a:rPr lang="en-US" b="1" dirty="0" err="1" smtClean="0"/>
              <a:t>gini</a:t>
            </a:r>
            <a:r>
              <a:rPr lang="en-US" b="1" dirty="0" smtClean="0"/>
              <a:t> variations / multiple curves for multiple grid res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841678" y="5942029"/>
            <a:ext cx="3618964" cy="384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Table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8686" y="751767"/>
            <a:ext cx="3618964" cy="384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Table with </a:t>
            </a:r>
            <a:r>
              <a:rPr lang="en-US" b="1" dirty="0" err="1" smtClean="0">
                <a:solidFill>
                  <a:schemeClr val="tx1"/>
                </a:solidFill>
              </a:rPr>
              <a:t>avg</a:t>
            </a:r>
            <a:r>
              <a:rPr lang="en-US" b="1" dirty="0" smtClean="0">
                <a:solidFill>
                  <a:schemeClr val="tx1"/>
                </a:solidFill>
              </a:rPr>
              <a:t>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97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 Visual analysis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6972"/>
            <a:ext cx="112174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ym typeface="Wingdings" panose="05000000000000000000" pitchFamily="2" charset="2"/>
              </a:rPr>
              <a:t>Global picture &amp; parameters</a:t>
            </a: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Stability with various grid resolutions</a:t>
            </a:r>
            <a:endParaRPr lang="en-US" sz="1400" dirty="0" smtClean="0">
              <a:sym typeface="Wingdings" panose="05000000000000000000" pitchFamily="2" charset="2"/>
            </a:endParaRP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Influence of </a:t>
            </a:r>
            <a:r>
              <a:rPr lang="en-US" sz="1400" b="1" dirty="0" err="1" smtClean="0">
                <a:sym typeface="Wingdings" panose="05000000000000000000" pitchFamily="2" charset="2"/>
              </a:rPr>
              <a:t>gini</a:t>
            </a:r>
            <a:r>
              <a:rPr lang="en-US" sz="1400" b="1" dirty="0" smtClean="0">
                <a:sym typeface="Wingdings" panose="05000000000000000000" pitchFamily="2" charset="2"/>
              </a:rPr>
              <a:t>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Overall picture</a:t>
            </a:r>
            <a:endParaRPr lang="en-US" sz="14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Big </a:t>
            </a:r>
            <a:r>
              <a:rPr lang="en-US" sz="1400" dirty="0" err="1" smtClean="0">
                <a:sym typeface="Wingdings" panose="05000000000000000000" pitchFamily="2" charset="2"/>
              </a:rPr>
              <a:t>gini</a:t>
            </a:r>
            <a:r>
              <a:rPr lang="en-US" sz="1400" dirty="0" smtClean="0">
                <a:sym typeface="Wingdings" panose="05000000000000000000" pitchFamily="2" charset="2"/>
              </a:rPr>
              <a:t>  almost global temporal analysis. Large areas  most neighborhood = temporal neighbors of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Small </a:t>
            </a:r>
            <a:r>
              <a:rPr lang="en-US" sz="1400" dirty="0" err="1" smtClean="0">
                <a:sym typeface="Wingdings" panose="05000000000000000000" pitchFamily="2" charset="2"/>
              </a:rPr>
              <a:t>gini</a:t>
            </a:r>
            <a:r>
              <a:rPr lang="en-US" sz="1400" dirty="0" smtClean="0">
                <a:sym typeface="Wingdings" panose="05000000000000000000" pitchFamily="2" charset="2"/>
              </a:rPr>
              <a:t>  localized anomaly / pattern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Good </a:t>
            </a:r>
            <a:r>
              <a:rPr lang="en-US" sz="1400" dirty="0" err="1" smtClean="0">
                <a:sym typeface="Wingdings" panose="05000000000000000000" pitchFamily="2" charset="2"/>
              </a:rPr>
              <a:t>gini</a:t>
            </a:r>
            <a:r>
              <a:rPr lang="en-US" sz="1400" dirty="0" smtClean="0">
                <a:sym typeface="Wingdings" panose="05000000000000000000" pitchFamily="2" charset="2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Discontinuity: 190 case</a:t>
            </a:r>
            <a:endParaRPr lang="en-US" sz="1400" dirty="0" smtClean="0">
              <a:sym typeface="Wingdings" panose="05000000000000000000" pitchFamily="2" charset="2"/>
            </a:endParaRP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Exception of low counts  check next time</a:t>
            </a: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Cluster shapes: irregularity fit roads &amp; region patterns / Regular shapes with big </a:t>
            </a:r>
            <a:r>
              <a:rPr lang="en-US" sz="1400" b="1" dirty="0" err="1" smtClean="0">
                <a:sym typeface="Wingdings" panose="05000000000000000000" pitchFamily="2" charset="2"/>
              </a:rPr>
              <a:t>ginis</a:t>
            </a:r>
            <a:endParaRPr lang="en-US" sz="1400" b="1" dirty="0" smtClean="0">
              <a:sym typeface="Wingdings" panose="05000000000000000000" pitchFamily="2" charset="2"/>
            </a:endParaRPr>
          </a:p>
          <a:p>
            <a:endParaRPr lang="en-US" sz="1400" b="1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Top events 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ym typeface="Wingdings" panose="05000000000000000000" pitchFamily="2" charset="2"/>
              </a:rPr>
              <a:t>E</a:t>
            </a:r>
            <a:r>
              <a:rPr lang="en-US" sz="1400" b="1" dirty="0" smtClean="0">
                <a:sym typeface="Wingdings" panose="05000000000000000000" pitchFamily="2" charset="2"/>
              </a:rPr>
              <a:t>xclusively regular patterns-trends / No exceptional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Maybe because high counts favor patterns (exceptional events are blockages/accidents?)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Resolution?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Exceptional events are more subtle</a:t>
            </a:r>
            <a:endParaRPr lang="en-US" sz="1400" b="1" dirty="0" smtClean="0">
              <a:sym typeface="Wingdings" panose="05000000000000000000" pitchFamily="2" charset="2"/>
            </a:endParaRP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NYC exploration: Frequent ST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Plot every “Zone”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Count number of </a:t>
            </a:r>
            <a:r>
              <a:rPr lang="en-US" sz="1400" dirty="0" err="1" smtClean="0">
                <a:sym typeface="Wingdings" panose="05000000000000000000" pitchFamily="2" charset="2"/>
              </a:rPr>
              <a:t>occurences</a:t>
            </a:r>
            <a:r>
              <a:rPr lang="en-US" sz="1400" dirty="0" smtClean="0">
                <a:sym typeface="Wingdings" panose="05000000000000000000" pitchFamily="2" charset="2"/>
              </a:rPr>
              <a:t> in some top40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38681" y="1154094"/>
            <a:ext cx="3618964" cy="63867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Plot graphs with </a:t>
            </a:r>
            <a:r>
              <a:rPr lang="en-US" b="1" dirty="0" err="1" smtClean="0">
                <a:solidFill>
                  <a:schemeClr val="tx1"/>
                </a:solidFill>
              </a:rPr>
              <a:t>gini</a:t>
            </a:r>
            <a:r>
              <a:rPr lang="en-US" b="1" dirty="0" smtClean="0">
                <a:solidFill>
                  <a:schemeClr val="tx1"/>
                </a:solidFill>
              </a:rPr>
              <a:t> variations / multiple curves for multiple grid res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8681" y="1971875"/>
            <a:ext cx="3618964" cy="384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Check low counts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8681" y="3012453"/>
            <a:ext cx="3618964" cy="384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Check more </a:t>
            </a:r>
            <a:r>
              <a:rPr lang="en-US" b="1" dirty="0" err="1" smtClean="0">
                <a:solidFill>
                  <a:schemeClr val="tx1"/>
                </a:solidFill>
              </a:rPr>
              <a:t>ano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top 100?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11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1475</Words>
  <Application>Microsoft Office PowerPoint</Application>
  <PresentationFormat>Widescreen</PresentationFormat>
  <Paragraphs>336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Noto Sans CJK SC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Ferdinand</dc:creator>
  <cp:lastModifiedBy>Ferdinand</cp:lastModifiedBy>
  <cp:revision>112</cp:revision>
  <dcterms:created xsi:type="dcterms:W3CDTF">2016-07-21T18:57:07Z</dcterms:created>
  <dcterms:modified xsi:type="dcterms:W3CDTF">2016-08-25T04:01:04Z</dcterms:modified>
</cp:coreProperties>
</file>